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4"/>
  </p:sldMasterIdLst>
  <p:sldIdLst>
    <p:sldId id="257" r:id="rId5"/>
    <p:sldId id="262" r:id="rId6"/>
    <p:sldId id="263" r:id="rId7"/>
    <p:sldId id="261" r:id="rId8"/>
    <p:sldId id="264" r:id="rId9"/>
    <p:sldId id="265" r:id="rId10"/>
    <p:sldId id="266" r:id="rId11"/>
    <p:sldId id="268" r:id="rId12"/>
    <p:sldId id="269" r:id="rId13"/>
    <p:sldId id="271" r:id="rId14"/>
    <p:sldId id="272" r:id="rId15"/>
    <p:sldId id="283" r:id="rId16"/>
    <p:sldId id="284" r:id="rId17"/>
    <p:sldId id="274" r:id="rId18"/>
    <p:sldId id="275" r:id="rId19"/>
    <p:sldId id="276" r:id="rId20"/>
    <p:sldId id="277" r:id="rId21"/>
    <p:sldId id="278" r:id="rId22"/>
    <p:sldId id="282" r:id="rId23"/>
    <p:sldId id="279" r:id="rId24"/>
    <p:sldId id="28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dha Udayakumar -X (sudayaku - HCL TECHNOLOGIES LIMITED at Cisco)" initials="SUX(HTLaC" lastIdx="1" clrIdx="0">
    <p:extLst>
      <p:ext uri="{19B8F6BF-5375-455C-9EA6-DF929625EA0E}">
        <p15:presenceInfo xmlns:p15="http://schemas.microsoft.com/office/powerpoint/2012/main" userId="S::sudayaku@cisco.com::9b8fc092-cd0a-487b-9303-d688dcd9222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F03F2B"/>
    <a:srgbClr val="0000CC"/>
    <a:srgbClr val="557270"/>
    <a:srgbClr val="B8D233"/>
    <a:srgbClr val="344529"/>
    <a:srgbClr val="2B3922"/>
    <a:srgbClr val="2E3722"/>
    <a:srgbClr val="FCF7F1"/>
    <a:srgbClr val="5CC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1" d="100"/>
          <a:sy n="81" d="100"/>
        </p:scale>
        <p:origin x="91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A0C0817-A112-4847-8014-A94B7D2A4EA3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0632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74311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76913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82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860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65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7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038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72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288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56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F6FA2B21-3FCD-4721-B95C-427943F61125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004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udha.udayakumar1@gmail.co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althickey.com/2017/10/18/whats-the-best-halloween-candy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395915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7629" y="2213415"/>
            <a:ext cx="5797579" cy="1745843"/>
          </a:xfrm>
          <a:solidFill>
            <a:srgbClr val="B8D233"/>
          </a:solidFill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Candy Dataset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Predicting the most preferred candy type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40689" y="3959258"/>
            <a:ext cx="4775075" cy="784730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rgbClr val="000099"/>
                </a:solidFill>
              </a:rPr>
              <a:t>Sudha Udayakumar </a:t>
            </a:r>
            <a:r>
              <a:rPr lang="en-US" sz="2000" dirty="0">
                <a:solidFill>
                  <a:srgbClr val="000099"/>
                </a:solidFill>
                <a:hlinkClick r:id="rId3"/>
              </a:rPr>
              <a:t>Sudha.udayakumar1@gmail.com</a:t>
            </a:r>
            <a:endParaRPr lang="en-US" sz="2000" dirty="0">
              <a:solidFill>
                <a:srgbClr val="000099"/>
              </a:solidFill>
            </a:endParaRPr>
          </a:p>
          <a:p>
            <a:pPr>
              <a:spcAft>
                <a:spcPts val="600"/>
              </a:spcAft>
            </a:pPr>
            <a:endParaRPr lang="en-US" sz="2000" dirty="0">
              <a:solidFill>
                <a:srgbClr val="000099"/>
              </a:solidFill>
            </a:endParaRPr>
          </a:p>
          <a:p>
            <a:pPr>
              <a:spcAft>
                <a:spcPts val="600"/>
              </a:spcAft>
            </a:pPr>
            <a:endParaRPr lang="en-US" sz="2000" dirty="0">
              <a:solidFill>
                <a:srgbClr val="00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Vs. Winpercent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9CF98E-D573-4DAE-85CE-D351332E4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62" y="1676400"/>
            <a:ext cx="1058227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10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Preferred and </a:t>
            </a:r>
            <a:r>
              <a:rPr lang="en-US"/>
              <a:t>Least Preferred Candies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9FD875-1D94-447D-A2DD-C20CE4B75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95" y="1097938"/>
            <a:ext cx="10058400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30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machine learning supervised learning algorithms">
            <a:extLst>
              <a:ext uri="{FF2B5EF4-FFF2-40B4-BE49-F238E27FC236}">
                <a16:creationId xmlns:a16="http://schemas.microsoft.com/office/drawing/2014/main" id="{86639C7C-A54C-4D38-BF1A-E50061BB688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627" y="468780"/>
            <a:ext cx="4754563" cy="2757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rmse in machine learning">
            <a:extLst>
              <a:ext uri="{FF2B5EF4-FFF2-40B4-BE49-F238E27FC236}">
                <a16:creationId xmlns:a16="http://schemas.microsoft.com/office/drawing/2014/main" id="{00D39ACB-BC32-4318-AA56-EAB53D440523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324" y="3429000"/>
            <a:ext cx="3166790" cy="299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844357E-5232-446E-80F5-5B47F67CB50C}"/>
              </a:ext>
            </a:extLst>
          </p:cNvPr>
          <p:cNvSpPr/>
          <p:nvPr/>
        </p:nvSpPr>
        <p:spPr>
          <a:xfrm>
            <a:off x="3435658" y="1162975"/>
            <a:ext cx="1162975" cy="1509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4883AB3-7ED3-4598-87CA-E4862F4FE5AE}"/>
              </a:ext>
            </a:extLst>
          </p:cNvPr>
          <p:cNvSpPr/>
          <p:nvPr/>
        </p:nvSpPr>
        <p:spPr>
          <a:xfrm>
            <a:off x="3306931" y="1611476"/>
            <a:ext cx="1420427" cy="47225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2BBECB-C5FE-4174-B446-19E7B5C0D175}"/>
              </a:ext>
            </a:extLst>
          </p:cNvPr>
          <p:cNvSpPr txBox="1"/>
          <p:nvPr/>
        </p:nvSpPr>
        <p:spPr>
          <a:xfrm>
            <a:off x="6352540" y="412790"/>
            <a:ext cx="440719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u="sng" dirty="0">
                <a:solidFill>
                  <a:schemeClr val="accent1">
                    <a:lumMod val="50000"/>
                  </a:schemeClr>
                </a:solidFill>
              </a:rPr>
              <a:t>Models used to Evaluate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Decision Tree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Manually Tuned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Tuned by Grid 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IN" dirty="0"/>
              <a:t>Random Forest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IN" dirty="0"/>
              <a:t>Manually Tuned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IN" dirty="0"/>
              <a:t>Tuned by Random Search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C159E91-EB9A-4A32-8B16-110B070B60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626" y="3631575"/>
            <a:ext cx="4754563" cy="2689326"/>
          </a:xfrm>
          <a:prstGeom prst="rect">
            <a:avLst/>
          </a:prstGeom>
        </p:spPr>
      </p:pic>
      <p:sp>
        <p:nvSpPr>
          <p:cNvPr id="16" name="Callout: Line 15">
            <a:extLst>
              <a:ext uri="{FF2B5EF4-FFF2-40B4-BE49-F238E27FC236}">
                <a16:creationId xmlns:a16="http://schemas.microsoft.com/office/drawing/2014/main" id="{BFE2B2DA-1E8E-4CA5-BF4F-C1D186F3CF24}"/>
              </a:ext>
            </a:extLst>
          </p:cNvPr>
          <p:cNvSpPr/>
          <p:nvPr/>
        </p:nvSpPr>
        <p:spPr>
          <a:xfrm>
            <a:off x="9744075" y="3226426"/>
            <a:ext cx="1879008" cy="650249"/>
          </a:xfrm>
          <a:prstGeom prst="borderCallout1">
            <a:avLst>
              <a:gd name="adj1" fmla="val 68554"/>
              <a:gd name="adj2" fmla="val 1805"/>
              <a:gd name="adj3" fmla="val 112500"/>
              <a:gd name="adj4" fmla="val -38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Model Evaluation Metrics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E1C9979-6A03-4EE4-9A02-F51D854C6BCC}"/>
              </a:ext>
            </a:extLst>
          </p:cNvPr>
          <p:cNvSpPr/>
          <p:nvPr/>
        </p:nvSpPr>
        <p:spPr>
          <a:xfrm>
            <a:off x="1381125" y="4876800"/>
            <a:ext cx="1276350" cy="6667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08C7E0D-D403-4356-802A-BE460A2FA995}"/>
              </a:ext>
            </a:extLst>
          </p:cNvPr>
          <p:cNvSpPr/>
          <p:nvPr/>
        </p:nvSpPr>
        <p:spPr>
          <a:xfrm>
            <a:off x="838200" y="5543550"/>
            <a:ext cx="1123950" cy="7773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76200">
                <a:solidFill>
                  <a:srgbClr val="92D05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62811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6" grpId="0" animBg="1"/>
      <p:bldP spid="17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C3BDA-3104-4A21-862C-1841CADF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Check if…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79BB41-B989-4291-9364-A38487849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1510"/>
            <a:ext cx="6686550" cy="150368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Multicollinearity is not present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The error term normally distributed </a:t>
            </a:r>
          </a:p>
        </p:txBody>
      </p:sp>
    </p:spTree>
    <p:extLst>
      <p:ext uri="{BB962C8B-B14F-4D97-AF65-F5344CB8AC3E}">
        <p14:creationId xmlns:p14="http://schemas.microsoft.com/office/powerpoint/2010/main" val="1347326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9762B04-C18B-4BFD-B405-CEA4FA98B9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82" y="28142"/>
            <a:ext cx="76829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F6D681-4431-48F6-A4A5-9CBFA3E4F7DF}"/>
              </a:ext>
            </a:extLst>
          </p:cNvPr>
          <p:cNvSpPr txBox="1"/>
          <p:nvPr/>
        </p:nvSpPr>
        <p:spPr>
          <a:xfrm>
            <a:off x="8681981" y="1214805"/>
            <a:ext cx="2376319" cy="3139321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Chocolate is highly co-related to Winpercent. </a:t>
            </a:r>
          </a:p>
          <a:p>
            <a:endParaRPr lang="en-IN" dirty="0">
              <a:solidFill>
                <a:srgbClr val="000000"/>
              </a:solidFill>
              <a:latin typeface="Helvetica Neue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There is no significant co-relation between the features. </a:t>
            </a:r>
          </a:p>
          <a:p>
            <a:endParaRPr lang="en-IN" dirty="0">
              <a:solidFill>
                <a:srgbClr val="000000"/>
              </a:solidFill>
              <a:latin typeface="Helvetica Neue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Hence we can rule out multicollinearity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5042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b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</a:br>
            <a:br>
              <a:rPr lang="en-IN" b="1" i="0" dirty="0">
                <a:solidFill>
                  <a:schemeClr val="accent1">
                    <a:lumMod val="75000"/>
                  </a:schemeClr>
                </a:solidFill>
                <a:effectLst/>
                <a:latin typeface="Helvetica Neue"/>
              </a:rPr>
            </a:br>
            <a:r>
              <a:rPr lang="en-IN" b="1" i="0" dirty="0">
                <a:solidFill>
                  <a:schemeClr val="accent1">
                    <a:lumMod val="75000"/>
                  </a:schemeClr>
                </a:solidFill>
                <a:effectLst/>
                <a:latin typeface="Helvetica Neue"/>
              </a:rPr>
              <a:t>Target Variable - Normally Distributed ?</a:t>
            </a:r>
            <a:b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</a:b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9F7EC076-628B-4A87-B5BA-066CFAE55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835" y="1722437"/>
            <a:ext cx="3676650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A52381-91B8-4AC3-927A-40622048C874}"/>
              </a:ext>
            </a:extLst>
          </p:cNvPr>
          <p:cNvSpPr txBox="1"/>
          <p:nvPr/>
        </p:nvSpPr>
        <p:spPr>
          <a:xfrm>
            <a:off x="833120" y="5442635"/>
            <a:ext cx="83616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FF"/>
                </a:solidFill>
                <a:effectLst/>
                <a:latin typeface="Helvetica Neue"/>
              </a:rPr>
              <a:t>Observation: Winpercent (target variable) is normally distributed, so we can proceed with the model building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685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44" y="421730"/>
            <a:ext cx="10058400" cy="780460"/>
          </a:xfrm>
        </p:spPr>
        <p:txBody>
          <a:bodyPr anchor="ctr">
            <a:normAutofit fontScale="90000"/>
          </a:bodyPr>
          <a:lstStyle/>
          <a:p>
            <a:br>
              <a:rPr lang="en-US" dirty="0"/>
            </a:br>
            <a:r>
              <a:rPr lang="en-US" dirty="0"/>
              <a:t>Train &amp; Test: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AA5B28-9BA1-4D0D-B943-E0F23B3E1DD2}"/>
              </a:ext>
            </a:extLst>
          </p:cNvPr>
          <p:cNvSpPr txBox="1"/>
          <p:nvPr/>
        </p:nvSpPr>
        <p:spPr>
          <a:xfrm>
            <a:off x="505311" y="1019339"/>
            <a:ext cx="977392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chemeClr val="accent1"/>
                </a:solidFill>
              </a:rPr>
              <a:t>Features &amp; Target</a:t>
            </a:r>
            <a:endParaRPr lang="en-IN" sz="2400" b="1" u="sng" dirty="0">
              <a:solidFill>
                <a:schemeClr val="accent1"/>
              </a:solidFill>
            </a:endParaRPr>
          </a:p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features = ['chocolate', 'fruity', 'caramel', 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peanutyalmondy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','nougat', 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crispedricewafer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', 'hard', 'bar', 'pluribus', 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sugarpercent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', 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pricepercent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']      </a:t>
            </a:r>
          </a:p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target = ['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winpercent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']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1E79D88-9331-4B3A-8898-6B722EE52B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010" y="2866654"/>
            <a:ext cx="6730738" cy="329320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solidFill>
                <a:schemeClr val="accent1"/>
              </a:solidFill>
              <a:latin typeface="Courier New" panose="020703090202050204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000" b="1" u="sng" dirty="0">
                <a:solidFill>
                  <a:schemeClr val="accent1"/>
                </a:solidFill>
              </a:rPr>
              <a:t>Test –Set 20%: Shape of Train &amp; Test 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solidFill>
                <a:schemeClr val="accent1"/>
              </a:solidFill>
              <a:latin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Train cases as below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X_train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shape : (68, 11)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y_train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shape: (68, 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***************************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Test cases as below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X_test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shape: (17, 11)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y_test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shape: (17, 1)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6696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5A48F7-AC70-4651-9DA1-D937B9CAB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781050"/>
            <a:ext cx="9070041" cy="52959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2E7314-FB55-4D39-955A-AFB0B60B6792}"/>
              </a:ext>
            </a:extLst>
          </p:cNvPr>
          <p:cNvSpPr txBox="1"/>
          <p:nvPr/>
        </p:nvSpPr>
        <p:spPr>
          <a:xfrm>
            <a:off x="800100" y="365168"/>
            <a:ext cx="9886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/>
                </a:solidFill>
              </a:rPr>
              <a:t>All Machine Learning Algorithm Statistics for Train &amp; Test</a:t>
            </a:r>
          </a:p>
        </p:txBody>
      </p:sp>
    </p:spTree>
    <p:extLst>
      <p:ext uri="{BB962C8B-B14F-4D97-AF65-F5344CB8AC3E}">
        <p14:creationId xmlns:p14="http://schemas.microsoft.com/office/powerpoint/2010/main" val="876522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2E7314-FB55-4D39-955A-AFB0B60B6792}"/>
              </a:ext>
            </a:extLst>
          </p:cNvPr>
          <p:cNvSpPr txBox="1"/>
          <p:nvPr/>
        </p:nvSpPr>
        <p:spPr>
          <a:xfrm>
            <a:off x="847725" y="466726"/>
            <a:ext cx="9886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/>
                </a:solidFill>
              </a:rPr>
              <a:t>Model Evaluation- Error Percentage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79ED28-EAB1-455C-A02E-BE0C66B2D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225" y="871537"/>
            <a:ext cx="6553200" cy="547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735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2E7314-FB55-4D39-955A-AFB0B60B6792}"/>
              </a:ext>
            </a:extLst>
          </p:cNvPr>
          <p:cNvSpPr txBox="1"/>
          <p:nvPr/>
        </p:nvSpPr>
        <p:spPr>
          <a:xfrm>
            <a:off x="847725" y="466726"/>
            <a:ext cx="9886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/>
                </a:solidFill>
              </a:rPr>
              <a:t>Model Evaluation- Error Percentage- Analysis &amp; Conclusion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61E6CE-4F87-427D-959D-C2332A87C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433" y="1016007"/>
            <a:ext cx="8067675" cy="4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211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2EB1C125-66F0-431E-9806-4D0662825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66783"/>
            <a:ext cx="4663440" cy="640080"/>
          </a:xfrm>
        </p:spPr>
        <p:txBody>
          <a:bodyPr>
            <a:normAutofit/>
          </a:bodyPr>
          <a:lstStyle/>
          <a:p>
            <a:r>
              <a:rPr lang="en-US" sz="3200" u="sng" dirty="0">
                <a:solidFill>
                  <a:srgbClr val="F03F2B"/>
                </a:solidFill>
              </a:rPr>
              <a:t>Agenda</a:t>
            </a:r>
          </a:p>
        </p:txBody>
      </p:sp>
      <p:pic>
        <p:nvPicPr>
          <p:cNvPr id="5" name="Content Placeholder 4" descr="Colorful candy roll">
            <a:extLst>
              <a:ext uri="{FF2B5EF4-FFF2-40B4-BE49-F238E27FC236}">
                <a16:creationId xmlns:a16="http://schemas.microsoft.com/office/drawing/2014/main" id="{5194019D-36B3-4AB4-B4F7-AF172FD7E2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233680" y="366783"/>
            <a:ext cx="11531600" cy="612443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D879D7-794C-42F3-B67C-E0329EF740F2}"/>
              </a:ext>
            </a:extLst>
          </p:cNvPr>
          <p:cNvSpPr txBox="1"/>
          <p:nvPr/>
        </p:nvSpPr>
        <p:spPr>
          <a:xfrm>
            <a:off x="850392" y="1310640"/>
            <a:ext cx="80192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Data Set Description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sz="2400" b="1" dirty="0">
              <a:solidFill>
                <a:srgbClr val="000099"/>
              </a:solidFill>
            </a:endParaRPr>
          </a:p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Data Set EDA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sz="2400" b="1" dirty="0">
              <a:solidFill>
                <a:srgbClr val="000099"/>
              </a:solidFill>
            </a:endParaRPr>
          </a:p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DATA Set Machine Learning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sz="2400" b="1" dirty="0">
              <a:solidFill>
                <a:srgbClr val="000099"/>
              </a:solidFill>
            </a:endParaRPr>
          </a:p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Machine Learning Outcome Analysis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sz="2400" b="1" dirty="0">
              <a:solidFill>
                <a:srgbClr val="000099"/>
              </a:solidFill>
            </a:endParaRPr>
          </a:p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Prediction 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dirty="0"/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D2B816-4A8D-4E0C-85C1-941BBED64457}"/>
              </a:ext>
            </a:extLst>
          </p:cNvPr>
          <p:cNvSpPr txBox="1"/>
          <p:nvPr/>
        </p:nvSpPr>
        <p:spPr>
          <a:xfrm>
            <a:off x="621437" y="497150"/>
            <a:ext cx="2627790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3200" b="1" u="sng" dirty="0">
                <a:solidFill>
                  <a:srgbClr val="000099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486101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2E7314-FB55-4D39-955A-AFB0B60B6792}"/>
              </a:ext>
            </a:extLst>
          </p:cNvPr>
          <p:cNvSpPr txBox="1"/>
          <p:nvPr/>
        </p:nvSpPr>
        <p:spPr>
          <a:xfrm>
            <a:off x="847725" y="466726"/>
            <a:ext cx="9886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accent1"/>
                </a:solidFill>
              </a:rPr>
              <a:t>Linear Regression Equation &amp; Conclusion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733BBB5-A101-4F8D-9217-0779A9A64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570" y="1385685"/>
            <a:ext cx="11001259" cy="110799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winpercent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= + 19.748 * chocolate + 9.422 * fruity + 2.224 * caramel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+ 10.071 *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peanutyalmondy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 + 0.804 * nougat  + 8.919 *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crispedricewafer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- 6.165 * hard + 0.442 * bar - 0.854 * pluribus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+ 9.087 *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sugarpercent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- 5.928 *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pricepercent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+ 34.534'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BAE89E-9353-4A29-8360-558BAD9E1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59" y="2971169"/>
            <a:ext cx="2809967" cy="34194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95AD5B-1A9F-478D-809F-800D4750A245}"/>
              </a:ext>
            </a:extLst>
          </p:cNvPr>
          <p:cNvSpPr txBox="1"/>
          <p:nvPr/>
        </p:nvSpPr>
        <p:spPr>
          <a:xfrm>
            <a:off x="3384612" y="2974324"/>
            <a:ext cx="6094520" cy="3416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IN" dirty="0"/>
              <a:t>Considering the complete data set, the average winning rate is 50.3% in 85 products. </a:t>
            </a:r>
          </a:p>
          <a:p>
            <a:r>
              <a:rPr lang="en-IN" dirty="0"/>
              <a:t>As per the evaluation with (80:20) training and testing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Chocolate is the most important attribute of a candy followed by  </a:t>
            </a:r>
            <a:r>
              <a:rPr lang="en-IN" dirty="0" err="1"/>
              <a:t>Peanutyalmondy</a:t>
            </a:r>
            <a:r>
              <a:rPr lang="en-IN" dirty="0"/>
              <a:t> and </a:t>
            </a:r>
            <a:r>
              <a:rPr lang="en-IN" dirty="0" err="1"/>
              <a:t>crispedricewafer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need not be fruit </a:t>
            </a:r>
            <a:r>
              <a:rPr lang="en-IN" dirty="0" err="1"/>
              <a:t>flavored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must NOT be hard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might or might NOT be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might or might NOT be one of the many candies in the box or bag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must have sugar content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must be priced in the low range </a:t>
            </a:r>
          </a:p>
        </p:txBody>
      </p:sp>
    </p:spTree>
    <p:extLst>
      <p:ext uri="{BB962C8B-B14F-4D97-AF65-F5344CB8AC3E}">
        <p14:creationId xmlns:p14="http://schemas.microsoft.com/office/powerpoint/2010/main" val="2923350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8" name="Picture 4" descr="Image result for thank you for teaching Machine Learning">
            <a:extLst>
              <a:ext uri="{FF2B5EF4-FFF2-40B4-BE49-F238E27FC236}">
                <a16:creationId xmlns:a16="http://schemas.microsoft.com/office/drawing/2014/main" id="{76AA0861-E9E3-43D3-B272-839E34B99B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0612" y="321734"/>
            <a:ext cx="5379944" cy="290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machine learning training">
            <a:extLst>
              <a:ext uri="{FF2B5EF4-FFF2-40B4-BE49-F238E27FC236}">
                <a16:creationId xmlns:a16="http://schemas.microsoft.com/office/drawing/2014/main" id="{BE832B6F-2EC4-4211-A4EA-62BDF7CAE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8350" y="3631096"/>
            <a:ext cx="5184466" cy="27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Image result for machine learning">
            <a:extLst>
              <a:ext uri="{FF2B5EF4-FFF2-40B4-BE49-F238E27FC236}">
                <a16:creationId xmlns:a16="http://schemas.microsoft.com/office/drawing/2014/main" id="{9470483F-2E14-4CA8-B092-A00444CB3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8034" y="1484461"/>
            <a:ext cx="5426764" cy="3744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419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  <a:solidFill>
            <a:srgbClr val="B8D233"/>
          </a:solidFill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CANDY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DATA SET</a:t>
            </a:r>
          </a:p>
        </p:txBody>
      </p:sp>
    </p:spTree>
    <p:extLst>
      <p:ext uri="{BB962C8B-B14F-4D97-AF65-F5344CB8AC3E}">
        <p14:creationId xmlns:p14="http://schemas.microsoft.com/office/powerpoint/2010/main" val="286589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215220"/>
            <a:ext cx="10058400" cy="1371600"/>
          </a:xfrm>
        </p:spPr>
        <p:txBody>
          <a:bodyPr anchor="ctr">
            <a:normAutofit/>
          </a:bodyPr>
          <a:lstStyle/>
          <a:p>
            <a:r>
              <a:rPr lang="en-US" dirty="0"/>
              <a:t>Candy Data Set</a:t>
            </a:r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363071" y="1586820"/>
            <a:ext cx="3671047" cy="4628586"/>
          </a:xfrm>
          <a:noFill/>
        </p:spPr>
      </p:pic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8E4716EF-0B89-4837-A73B-477C25593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76165" y="389965"/>
            <a:ext cx="7288306" cy="6051176"/>
          </a:xfrm>
        </p:spPr>
        <p:txBody>
          <a:bodyPr/>
          <a:lstStyle/>
          <a:p>
            <a:r>
              <a:rPr lang="en-IN" b="0" i="0" dirty="0">
                <a:effectLst/>
                <a:latin typeface="Inter"/>
              </a:rPr>
              <a:t>What’s the best (or at least the most popular) Halloween candy? That was the question this dataset was collected to answer. Data was collected by creating a website where participants were shown </a:t>
            </a:r>
            <a:r>
              <a:rPr lang="en-IN" b="0" i="0" u="none" strike="noStrike" dirty="0">
                <a:solidFill>
                  <a:srgbClr val="008ABC"/>
                </a:solidFill>
                <a:effectLst/>
                <a:latin typeface="Inter"/>
                <a:hlinkClick r:id="rId3"/>
              </a:rPr>
              <a:t>presenting two fun-sized candies and asked to click on the one they would prefer to receive</a:t>
            </a:r>
            <a:r>
              <a:rPr lang="en-IN" b="0" i="0" dirty="0">
                <a:effectLst/>
                <a:latin typeface="Inter"/>
              </a:rPr>
              <a:t>. In total, more than 269 thousand votes were collected from 8,371 different IP addresses.</a:t>
            </a:r>
          </a:p>
          <a:p>
            <a:r>
              <a:rPr lang="en-IN" b="0" i="0" dirty="0">
                <a:effectLst/>
                <a:latin typeface="Inter"/>
              </a:rPr>
              <a:t>For our Data Set we had 85 rows &amp; 13 Columns of Data.</a:t>
            </a:r>
          </a:p>
          <a:p>
            <a:r>
              <a:rPr lang="en-IN" dirty="0">
                <a:latin typeface="Inter"/>
              </a:rPr>
              <a:t>We had the name of candy, </a:t>
            </a:r>
            <a:r>
              <a:rPr lang="en-IN" dirty="0" err="1">
                <a:latin typeface="Inter"/>
              </a:rPr>
              <a:t>sugarpercent</a:t>
            </a:r>
            <a:r>
              <a:rPr lang="en-IN" dirty="0">
                <a:latin typeface="Inter"/>
              </a:rPr>
              <a:t>, </a:t>
            </a:r>
            <a:r>
              <a:rPr lang="en-IN" dirty="0" err="1">
                <a:latin typeface="Inter"/>
              </a:rPr>
              <a:t>pricepercent</a:t>
            </a:r>
            <a:r>
              <a:rPr lang="en-IN" dirty="0">
                <a:latin typeface="Inter"/>
              </a:rPr>
              <a:t> and the </a:t>
            </a:r>
            <a:r>
              <a:rPr lang="en-IN" dirty="0" err="1">
                <a:latin typeface="Inter"/>
              </a:rPr>
              <a:t>winpercent</a:t>
            </a:r>
            <a:endParaRPr lang="en-IN" dirty="0">
              <a:latin typeface="Inter"/>
            </a:endParaRPr>
          </a:p>
          <a:p>
            <a:r>
              <a:rPr lang="en-IN" b="0" i="0" dirty="0">
                <a:effectLst/>
                <a:latin typeface="Inter"/>
              </a:rPr>
              <a:t>All other columns were type of candies</a:t>
            </a:r>
          </a:p>
          <a:p>
            <a:r>
              <a:rPr lang="en-IN" dirty="0">
                <a:latin typeface="Inter"/>
              </a:rPr>
              <a:t>We had to analyse and choose the most preferred candy type</a:t>
            </a:r>
            <a:endParaRPr lang="en-IN" b="0" i="0" dirty="0">
              <a:effectLst/>
              <a:latin typeface="Inter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2768" y="1317233"/>
            <a:ext cx="4775075" cy="1630907"/>
          </a:xfrm>
          <a:solidFill>
            <a:srgbClr val="B8D233"/>
          </a:solidFill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Exploratory data Analysis (EDA)</a:t>
            </a:r>
          </a:p>
        </p:txBody>
      </p:sp>
    </p:spTree>
    <p:extLst>
      <p:ext uri="{BB962C8B-B14F-4D97-AF65-F5344CB8AC3E}">
        <p14:creationId xmlns:p14="http://schemas.microsoft.com/office/powerpoint/2010/main" val="4113813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/>
              <a:t>Candy contains-1, does not contain- 0</a:t>
            </a:r>
            <a:br>
              <a:rPr lang="en-US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A66957-965E-4FDB-83EB-24885257D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71" y="840240"/>
            <a:ext cx="10638009" cy="445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275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/>
              <a:t>Candy contains-1, does not contain- 0</a:t>
            </a:r>
            <a:br>
              <a:rPr lang="en-US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5E05A2F-F8AB-43C2-979C-436EC8F36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235081"/>
            <a:ext cx="115824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53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Vs. Winpercent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DEF290-0DEB-44DC-AEFE-D0B330A14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446" y="941294"/>
            <a:ext cx="9391650" cy="557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380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Vs. Winpercent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931CB4-D4CF-47B6-B145-64951F5D3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71" y="755399"/>
            <a:ext cx="9318811" cy="561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367390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92</TotalTime>
  <Words>561</Words>
  <Application>Microsoft Office PowerPoint</Application>
  <PresentationFormat>Widescreen</PresentationFormat>
  <Paragraphs>87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Century Gothic</vt:lpstr>
      <vt:lpstr>Corbel</vt:lpstr>
      <vt:lpstr>Courier New</vt:lpstr>
      <vt:lpstr>Helvetica Neue</vt:lpstr>
      <vt:lpstr>Inter</vt:lpstr>
      <vt:lpstr>Basis</vt:lpstr>
      <vt:lpstr>Candy Dataset Predicting the most preferred candy type</vt:lpstr>
      <vt:lpstr>PowerPoint Presentation</vt:lpstr>
      <vt:lpstr>CANDY  DATA SET</vt:lpstr>
      <vt:lpstr>Candy Data Set</vt:lpstr>
      <vt:lpstr>Exploratory data Analysis (EDA)</vt:lpstr>
      <vt:lpstr>Candy contains-1, does not contain- 0 </vt:lpstr>
      <vt:lpstr>Candy contains-1, does not contain- 0 </vt:lpstr>
      <vt:lpstr>Vs. Winpercent </vt:lpstr>
      <vt:lpstr>Vs. Winpercent </vt:lpstr>
      <vt:lpstr>Vs. Winpercent </vt:lpstr>
      <vt:lpstr>Preferred and Least Preferred Candies </vt:lpstr>
      <vt:lpstr>PowerPoint Presentation</vt:lpstr>
      <vt:lpstr>Check if…</vt:lpstr>
      <vt:lpstr>PowerPoint Presentation</vt:lpstr>
      <vt:lpstr>  Target Variable - Normally Distributed ?  </vt:lpstr>
      <vt:lpstr> Train &amp; Test:  </vt:lpstr>
      <vt:lpstr> </vt:lpstr>
      <vt:lpstr> </vt:lpstr>
      <vt:lpstr> </vt:lpstr>
      <vt:lpstr>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Candy Dataset- Predicting the most preferred candy type</dc:title>
  <dc:creator>Sudha Udayakumar -X (sudayaku - HCL TECHNOLOGIES LIMITED at Cisco)</dc:creator>
  <cp:lastModifiedBy>Sudha Udayakumar -X (sudayaku - HCL TECHNOLOGIES LIMITED at Cisco)</cp:lastModifiedBy>
  <cp:revision>19</cp:revision>
  <dcterms:created xsi:type="dcterms:W3CDTF">2021-02-14T17:14:58Z</dcterms:created>
  <dcterms:modified xsi:type="dcterms:W3CDTF">2021-02-15T08:28:16Z</dcterms:modified>
</cp:coreProperties>
</file>

<file path=docProps/thumbnail.jpeg>
</file>